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oboto Medium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Helvetica Neue"/>
      <p:regular r:id="rId37"/>
      <p:bold r:id="rId38"/>
      <p:italic r:id="rId39"/>
      <p:boldItalic r:id="rId40"/>
    </p:embeddedFont>
    <p:embeddedFont>
      <p:font typeface="Helvetica Neue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5" roundtripDataSignature="AMtx7mjGlqtES1e06yXtC/ISwSEsFBci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Italic.fntdata"/><Relationship Id="rId20" Type="http://schemas.openxmlformats.org/officeDocument/2006/relationships/slide" Target="slides/slide14.xml"/><Relationship Id="rId42" Type="http://schemas.openxmlformats.org/officeDocument/2006/relationships/font" Target="fonts/HelveticaNeueLight-bold.fntdata"/><Relationship Id="rId41" Type="http://schemas.openxmlformats.org/officeDocument/2006/relationships/font" Target="fonts/HelveticaNeueLight-regular.fntdata"/><Relationship Id="rId22" Type="http://schemas.openxmlformats.org/officeDocument/2006/relationships/slide" Target="slides/slide16.xml"/><Relationship Id="rId44" Type="http://schemas.openxmlformats.org/officeDocument/2006/relationships/font" Target="fonts/HelveticaNeueLight-boldItalic.fntdata"/><Relationship Id="rId21" Type="http://schemas.openxmlformats.org/officeDocument/2006/relationships/slide" Target="slides/slide15.xml"/><Relationship Id="rId43" Type="http://schemas.openxmlformats.org/officeDocument/2006/relationships/font" Target="fonts/HelveticaNeueLight-italic.fntdata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45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edium-italic.fntdata"/><Relationship Id="rId30" Type="http://schemas.openxmlformats.org/officeDocument/2006/relationships/font" Target="fonts/RobotoMedium-bold.fntdata"/><Relationship Id="rId11" Type="http://schemas.openxmlformats.org/officeDocument/2006/relationships/slide" Target="slides/slide5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4.xml"/><Relationship Id="rId32" Type="http://schemas.openxmlformats.org/officeDocument/2006/relationships/font" Target="fonts/Roboto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bold.fntdata"/><Relationship Id="rId15" Type="http://schemas.openxmlformats.org/officeDocument/2006/relationships/slide" Target="slides/slide9.xml"/><Relationship Id="rId37" Type="http://schemas.openxmlformats.org/officeDocument/2006/relationships/font" Target="fonts/HelveticaNeue-regular.fntdata"/><Relationship Id="rId14" Type="http://schemas.openxmlformats.org/officeDocument/2006/relationships/slide" Target="slides/slide8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1.xml"/><Relationship Id="rId39" Type="http://schemas.openxmlformats.org/officeDocument/2006/relationships/font" Target="fonts/HelveticaNeue-italic.fntdata"/><Relationship Id="rId16" Type="http://schemas.openxmlformats.org/officeDocument/2006/relationships/slide" Target="slides/slide10.xml"/><Relationship Id="rId38" Type="http://schemas.openxmlformats.org/officeDocument/2006/relationships/font" Target="fonts/HelveticaNeue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c30f98d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c30f98d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e97c0d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b6e97c0d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e97c0d39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b6e97c0d39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c30f98d4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ec30f98d4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b6e97c0d3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b6e97c0d3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ec14f0c5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cec14f0c5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ec14f0c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cec14f0c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ec14f0c5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cec14f0c5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Alter Table Commands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Create Table from Select </a:t>
            </a:r>
            <a:r>
              <a:rPr lang="en"/>
              <a:t>statement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Alter Droping table and dropping Database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c30f98d4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ec30f98d4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Alter Table Commands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Create Table from Select statement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Alter Droping table and dropping Database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c30f98d4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ec30f98d4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Alter Table Commands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Adding Create Table from Select statement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Alter Droping table and dropping Database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ec14f0c5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cec14f0c5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cec14f0c5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cec14f0c5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ec14f0c5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cec14f0c5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5.jpg"/><Relationship Id="rId5" Type="http://schemas.openxmlformats.org/officeDocument/2006/relationships/image" Target="../media/image10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hyperlink" Target="https://dev.mysql.com/doc/refman/8.0/en/creating-database.html" TargetMode="External"/><Relationship Id="rId5" Type="http://schemas.openxmlformats.org/officeDocument/2006/relationships/hyperlink" Target="https://www.guru99.com/er-diagram-tutorial-dbms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hyperlink" Target="https://mysql.wisborg.dk/2018/07/28/which-character-set-should-you-use-in-mysql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hyperlink" Target="https://dev.mysql.com/doc/refman/8.0/en/data-types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Creating databases and tables.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c30f98d4f_0_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DML</a:t>
            </a:r>
            <a:endParaRPr/>
          </a:p>
        </p:txBody>
      </p:sp>
      <p:sp>
        <p:nvSpPr>
          <p:cNvPr id="283" name="Google Shape;283;gec30f98d4f_0_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b6e97c0d39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LOADING DATA INTO A TABLE: INSERT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gb6e97c0d39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gb6e97c0d39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insert records in a table.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INSERT INTO db.table values(...., …., …., ….);</a:t>
            </a:r>
            <a:endParaRPr b="1" i="0" sz="1800" u="none" cap="none" strike="noStrike">
              <a:solidFill>
                <a:srgbClr val="3C78D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values inside the list should be provided in the same order as the columns.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 types should match the column types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6e97c0d39_0_7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LOADING DATA INTO A TABLE: LOAD DATA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gb6e97c0d39_0_7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gb6e97c0d39_0_7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add data from a local file into a table: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LOAD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DATA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LOCAL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INFILE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66990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'/path/pet.txt'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INTO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pet</a:t>
            </a:r>
            <a:r>
              <a:rPr b="0" i="0" lang="en" sz="1650" u="none" cap="none" strike="noStrike">
                <a:solidFill>
                  <a:srgbClr val="999999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;</a:t>
            </a:r>
            <a:endParaRPr b="0" i="0" sz="1650" u="none" cap="none" strike="noStrike">
              <a:solidFill>
                <a:srgbClr val="999999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999999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Pay attention to the field separator!   By default, the field separator is a tab ‘\t’.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c30f98d4f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Update Records ( TODO)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gec30f98d4f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gec30f98d4f_0_1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6e97c0d39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DELETE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gb6e97c0d39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gb6e97c0d39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delete records in a table.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DELETE FROM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db.table </a:t>
            </a: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condition;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cec14f0c5b_0_3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ADDITIONAL READING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gcec14f0c5b_0_3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cec14f0c5b_0_3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Creating a database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ERD</a:t>
            </a:r>
            <a:endParaRPr b="1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CREATING DATABASES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MySQL database is basically a collection of tables.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database can be created with the command: CREATE DATABASE name: Ex: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DATABASE IF NOT EXISTS books;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ec14f0c5b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COLLATION AND CHARACTER SET 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cec14f0c5b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cec14f0c5b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Any new database needs to be defined using a: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Character set: which are the allowed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Collation: the combinations rules of the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most common character set is: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utf8mb4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for which the best collation is: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utf8mb4_0900_ai_ci;</a:t>
            </a:r>
            <a:endParaRPr b="1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CHARACTER SET utf8mb4 COLLATE utf8mb4_0900_ai_ci</a:t>
            </a:r>
            <a:endParaRPr b="1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Read here for more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ec14f0c5b_0_2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CREATING TABLES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gcec14f0c5b_0_2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cec14f0c5b_0_27"/>
          <p:cNvSpPr txBox="1"/>
          <p:nvPr/>
        </p:nvSpPr>
        <p:spPr>
          <a:xfrm>
            <a:off x="768350" y="1539450"/>
            <a:ext cx="69726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syntax to create a table is: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CREATE TABLE</a:t>
            </a: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 IF NO EXISTS ] table_name (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colname1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colname2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colname3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….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 [IF NOT EXISTS] is optional and  [options] can be any of: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AUTO_INCREMENT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KEY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c30f98d4f_0_2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Alter TABLE (TODO)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gec30f98d4f_0_2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gec30f98d4f_0_21"/>
          <p:cNvSpPr txBox="1"/>
          <p:nvPr/>
        </p:nvSpPr>
        <p:spPr>
          <a:xfrm>
            <a:off x="768350" y="1539450"/>
            <a:ext cx="6972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c30f98d4f_0_2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DROP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TABLE and COLUMN, DATABASE (TODO)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gec30f98d4f_0_2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gec30f98d4f_0_27"/>
          <p:cNvSpPr txBox="1"/>
          <p:nvPr/>
        </p:nvSpPr>
        <p:spPr>
          <a:xfrm>
            <a:off x="768350" y="1539450"/>
            <a:ext cx="6972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ec14f0c5b_0_1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MAIN DATA TYPES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gcec14f0c5b_0_1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2" name="Google Shape;262;gcec14f0c5b_0_19"/>
          <p:cNvPicPr preferRelativeResize="0"/>
          <p:nvPr/>
        </p:nvPicPr>
        <p:blipFill rotWithShape="1">
          <a:blip r:embed="rId4">
            <a:alphaModFix/>
          </a:blip>
          <a:srcRect b="20331" l="0" r="0" t="0"/>
          <a:stretch/>
        </p:blipFill>
        <p:spPr>
          <a:xfrm>
            <a:off x="1580400" y="1521875"/>
            <a:ext cx="5259050" cy="25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cec14f0c5b_0_19"/>
          <p:cNvSpPr txBox="1"/>
          <p:nvPr/>
        </p:nvSpPr>
        <p:spPr>
          <a:xfrm>
            <a:off x="2952025" y="4217925"/>
            <a:ext cx="14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Full data types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ec14f0c5b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LINKING TABLES: PRIMARY AND FOREIGN KEY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gcec14f0c5b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gcec14f0c5b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PRIMARY KEY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unique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identifier for every row of in a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can consists of a single or multiple columns of the table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 TABLE must have a PRIMARY KEY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FOREIGN KEY:</a:t>
            </a:r>
            <a:endParaRPr b="1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 key column to link two tables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the common column of another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serves to enforce data consistency, as you can add rows to the child table if they are not defined in the parent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ec14f0c5b_0_1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PRIMARY AND FOREIGN KEY EXAMPLE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cec14f0c5b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7" name="Google Shape;277;gcec14f0c5b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4138" y="1455775"/>
            <a:ext cx="6175719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